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0" r:id="rId5"/>
    <p:sldId id="263" r:id="rId6"/>
    <p:sldId id="264" r:id="rId7"/>
    <p:sldId id="265" r:id="rId8"/>
    <p:sldId id="258" r:id="rId9"/>
    <p:sldId id="26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67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3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42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90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853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5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33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17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3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84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76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31CB4-2DB5-42A7-9923-F0D81E4F32B1}" type="datetimeFigureOut">
              <a:rPr lang="pt-BR" smtClean="0"/>
              <a:t>15/04/2019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C6FC0-3D6D-43BA-99E3-2BB1A16AB1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533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f.com/br/products/bearings-units-housings/principles/bearing-selection-process/bearing-size/size-selection-based-on-rating-life/lubrication-condition-viscosity-ratio/index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f.com/binary/82-299892/0901d1968065ee33-Method-for-estimating-contamination-factor-based-on-lubricant-cleanliness_tcm_12-29989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035" y="1274166"/>
            <a:ext cx="3887365" cy="2364814"/>
          </a:xfrm>
          <a:prstGeom prst="rect">
            <a:avLst/>
          </a:prstGeom>
        </p:spPr>
      </p:pic>
      <p:cxnSp>
        <p:nvCxnSpPr>
          <p:cNvPr id="13" name="Conector reto 12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03" y="1711610"/>
            <a:ext cx="3543324" cy="446767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970" y="3119964"/>
            <a:ext cx="2237833" cy="305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1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8811" y="1440036"/>
            <a:ext cx="1098409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002060"/>
                </a:solidFill>
              </a:rPr>
              <a:t>Independentemente do tipo, tamanho e forma construtiva, os rolamentos são geralmente os componentes mais críticos de um sistema / equipamento.</a:t>
            </a:r>
          </a:p>
          <a:p>
            <a:r>
              <a:rPr lang="pt-BR" sz="3200" dirty="0" smtClean="0">
                <a:solidFill>
                  <a:srgbClr val="002060"/>
                </a:solidFill>
              </a:rPr>
              <a:t>Não há um só equipamento que não os possua.</a:t>
            </a:r>
          </a:p>
          <a:p>
            <a:endParaRPr lang="pt-BR" sz="2000" dirty="0">
              <a:solidFill>
                <a:srgbClr val="002060"/>
              </a:solidFill>
            </a:endParaRPr>
          </a:p>
          <a:p>
            <a:r>
              <a:rPr lang="pt-BR" sz="3200" dirty="0" smtClean="0">
                <a:solidFill>
                  <a:srgbClr val="002060"/>
                </a:solidFill>
              </a:rPr>
              <a:t>Dedicam-se muitas aulas, nos cursos técnicos e </a:t>
            </a:r>
          </a:p>
          <a:p>
            <a:r>
              <a:rPr lang="pt-BR" sz="3200" dirty="0" smtClean="0">
                <a:solidFill>
                  <a:srgbClr val="002060"/>
                </a:solidFill>
              </a:rPr>
              <a:t>de engenharia, versando sobre este </a:t>
            </a:r>
            <a:r>
              <a:rPr lang="pt-BR" sz="3200" dirty="0" smtClean="0">
                <a:solidFill>
                  <a:srgbClr val="002060"/>
                </a:solidFill>
              </a:rPr>
              <a:t>assunto, explicando com calcular sua vida útil e como especifica-los para uma determinada condição de trabalho.</a:t>
            </a:r>
            <a:endParaRPr lang="pt-BR" sz="3200" dirty="0" smtClean="0">
              <a:solidFill>
                <a:srgbClr val="002060"/>
              </a:solidFill>
            </a:endParaRPr>
          </a:p>
          <a:p>
            <a:r>
              <a:rPr lang="pt-BR" sz="3200" dirty="0" smtClean="0">
                <a:solidFill>
                  <a:srgbClr val="002060"/>
                </a:solidFill>
              </a:rPr>
              <a:t> </a:t>
            </a:r>
            <a:endParaRPr lang="pt-BR" sz="3200" dirty="0">
              <a:solidFill>
                <a:srgbClr val="00206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600" y="2525112"/>
            <a:ext cx="2400000" cy="1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5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68811" y="1453890"/>
            <a:ext cx="109840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002060"/>
                </a:solidFill>
              </a:rPr>
              <a:t>Para o seu dimensionamento diversos fatores são levados em consideração, carga, tipo de carga, direção da carga, etc. Uma vez dimensionado obtém-se o valor da vida útil estimada do rolamento, em quantidade de revoluções ou horas de uso. </a:t>
            </a:r>
            <a:endParaRPr lang="pt-BR" sz="3200" dirty="0">
              <a:solidFill>
                <a:srgbClr val="00206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60" y="3578338"/>
            <a:ext cx="1504762" cy="20571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219671" y="3515993"/>
            <a:ext cx="690682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002060"/>
                </a:solidFill>
              </a:rPr>
              <a:t>Todos os catálogos de fabricantes citam que </a:t>
            </a:r>
            <a:r>
              <a:rPr lang="pt-BR" sz="3600" b="1" dirty="0">
                <a:solidFill>
                  <a:srgbClr val="002060"/>
                </a:solidFill>
              </a:rPr>
              <a:t>para se atingir a vida útil estimada as condições do lubrificante </a:t>
            </a:r>
            <a:r>
              <a:rPr lang="pt-BR" sz="3200" dirty="0">
                <a:solidFill>
                  <a:srgbClr val="002060"/>
                </a:solidFill>
              </a:rPr>
              <a:t>devem ser as ideais.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100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4770" y="1113328"/>
            <a:ext cx="1098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E QUAIS SERIAM ESTAS CONDIÇÕES IDEAIS?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4770" y="1740414"/>
            <a:ext cx="10507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</a:rPr>
              <a:t>VISCOSIDADE</a:t>
            </a:r>
            <a:r>
              <a:rPr lang="pt-BR" sz="3200" dirty="0" smtClean="0">
                <a:solidFill>
                  <a:srgbClr val="002060"/>
                </a:solidFill>
              </a:rPr>
              <a:t> do lubrificante, de uma forma muito simplista:</a:t>
            </a:r>
            <a:endParaRPr lang="pt-B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938122" y="3496539"/>
            <a:ext cx="3970338" cy="273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pt-BR" b="1" dirty="0">
                <a:solidFill>
                  <a:srgbClr val="002060"/>
                </a:solidFill>
                <a:latin typeface="Calibri" panose="020F0502020204030204" pitchFamily="34" charset="0"/>
              </a:rPr>
              <a:t>ALTA CARGA</a:t>
            </a:r>
          </a:p>
          <a:p>
            <a:pPr algn="ctr"/>
            <a:endParaRPr lang="en-US" altLang="pt-BR" sz="14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altLang="pt-BR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pt-BR" b="1" dirty="0">
                <a:solidFill>
                  <a:srgbClr val="002060"/>
                </a:solidFill>
                <a:latin typeface="Calibri" panose="020F0502020204030204" pitchFamily="34" charset="0"/>
              </a:rPr>
              <a:t>ALTA TEMPERATURA</a:t>
            </a:r>
          </a:p>
          <a:p>
            <a:pPr algn="ctr"/>
            <a:endParaRPr lang="en-US" altLang="pt-BR" sz="7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altLang="pt-BR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40000"/>
              </a:lnSpc>
            </a:pPr>
            <a:r>
              <a:rPr lang="en-US" altLang="pt-BR" b="1" i="1" dirty="0">
                <a:solidFill>
                  <a:srgbClr val="002060"/>
                </a:solidFill>
                <a:latin typeface="Calibri" panose="020F0502020204030204" pitchFamily="34" charset="0"/>
              </a:rPr>
              <a:t>AUMENTO DE VELOCIDADE</a:t>
            </a:r>
          </a:p>
          <a:p>
            <a:pPr algn="ctr"/>
            <a:endParaRPr lang="en-US" altLang="pt-BR" sz="1800" b="1" i="1" dirty="0">
              <a:latin typeface="Calibri" panose="020F0502020204030204" pitchFamily="34" charset="0"/>
            </a:endParaRP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6458033" y="2279127"/>
            <a:ext cx="3008312" cy="1023673"/>
          </a:xfrm>
          <a:prstGeom prst="bevel">
            <a:avLst>
              <a:gd name="adj" fmla="val 12500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77111" tIns="38556" rIns="77111" bIns="38556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18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endParaRPr lang="pt-BR" sz="18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2355933" y="2279127"/>
            <a:ext cx="3008312" cy="1023673"/>
          </a:xfrm>
          <a:prstGeom prst="bevel">
            <a:avLst>
              <a:gd name="adj" fmla="val 12500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77111" tIns="38556" rIns="77111" bIns="38556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18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endParaRPr lang="pt-BR" sz="18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752092" y="2505644"/>
            <a:ext cx="3127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b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bil" charset="0"/>
                <a:ea typeface="ＭＳ Ｐゴシック" pitchFamily="34" charset="-128"/>
              </a:rPr>
              <a:t>X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996192" y="2445319"/>
            <a:ext cx="17240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pt-BR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CONDIÇÃO </a:t>
            </a:r>
          </a:p>
          <a:p>
            <a:pPr algn="ctr"/>
            <a:r>
              <a:rPr lang="en-US" altLang="pt-BR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OPERACIONAL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123692" y="2445319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pt-BR" sz="2000" b="1">
                <a:solidFill>
                  <a:schemeClr val="bg1"/>
                </a:solidFill>
                <a:latin typeface="Calibri" panose="020F0502020204030204" pitchFamily="34" charset="0"/>
              </a:rPr>
              <a:t>VISCOSIDADE </a:t>
            </a:r>
          </a:p>
          <a:p>
            <a:pPr algn="ctr"/>
            <a:r>
              <a:rPr lang="en-US" altLang="pt-BR" sz="2000" b="1">
                <a:solidFill>
                  <a:schemeClr val="bg1"/>
                </a:solidFill>
                <a:latin typeface="Calibri" panose="020F0502020204030204" pitchFamily="34" charset="0"/>
              </a:rPr>
              <a:t>NECESSÁRIA</a:t>
            </a:r>
          </a:p>
        </p:txBody>
      </p:sp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7670883" y="3645032"/>
            <a:ext cx="582612" cy="2105025"/>
            <a:chOff x="4056" y="1968"/>
            <a:chExt cx="367" cy="1831"/>
          </a:xfrm>
        </p:grpSpPr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4056" y="1968"/>
              <a:ext cx="367" cy="583"/>
            </a:xfrm>
            <a:custGeom>
              <a:avLst/>
              <a:gdLst>
                <a:gd name="T0" fmla="*/ 0 w 367"/>
                <a:gd name="T1" fmla="*/ 156 h 583"/>
                <a:gd name="T2" fmla="*/ 99 w 367"/>
                <a:gd name="T3" fmla="*/ 156 h 583"/>
                <a:gd name="T4" fmla="*/ 99 w 367"/>
                <a:gd name="T5" fmla="*/ 582 h 583"/>
                <a:gd name="T6" fmla="*/ 267 w 367"/>
                <a:gd name="T7" fmla="*/ 582 h 583"/>
                <a:gd name="T8" fmla="*/ 267 w 367"/>
                <a:gd name="T9" fmla="*/ 156 h 583"/>
                <a:gd name="T10" fmla="*/ 366 w 367"/>
                <a:gd name="T11" fmla="*/ 156 h 583"/>
                <a:gd name="T12" fmla="*/ 183 w 367"/>
                <a:gd name="T13" fmla="*/ 0 h 583"/>
                <a:gd name="T14" fmla="*/ 0 w 367"/>
                <a:gd name="T15" fmla="*/ 156 h 5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7"/>
                <a:gd name="T25" fmla="*/ 0 h 583"/>
                <a:gd name="T26" fmla="*/ 367 w 367"/>
                <a:gd name="T27" fmla="*/ 583 h 5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7" h="583">
                  <a:moveTo>
                    <a:pt x="0" y="156"/>
                  </a:moveTo>
                  <a:lnTo>
                    <a:pt x="99" y="156"/>
                  </a:lnTo>
                  <a:lnTo>
                    <a:pt x="99" y="582"/>
                  </a:lnTo>
                  <a:lnTo>
                    <a:pt x="267" y="582"/>
                  </a:lnTo>
                  <a:lnTo>
                    <a:pt x="267" y="156"/>
                  </a:lnTo>
                  <a:lnTo>
                    <a:pt x="366" y="156"/>
                  </a:lnTo>
                  <a:lnTo>
                    <a:pt x="183" y="0"/>
                  </a:lnTo>
                  <a:lnTo>
                    <a:pt x="0" y="156"/>
                  </a:lnTo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056" y="3216"/>
              <a:ext cx="367" cy="583"/>
            </a:xfrm>
            <a:custGeom>
              <a:avLst/>
              <a:gdLst>
                <a:gd name="T0" fmla="*/ 0 w 367"/>
                <a:gd name="T1" fmla="*/ 426 h 583"/>
                <a:gd name="T2" fmla="*/ 99 w 367"/>
                <a:gd name="T3" fmla="*/ 426 h 583"/>
                <a:gd name="T4" fmla="*/ 99 w 367"/>
                <a:gd name="T5" fmla="*/ 0 h 583"/>
                <a:gd name="T6" fmla="*/ 267 w 367"/>
                <a:gd name="T7" fmla="*/ 0 h 583"/>
                <a:gd name="T8" fmla="*/ 267 w 367"/>
                <a:gd name="T9" fmla="*/ 426 h 583"/>
                <a:gd name="T10" fmla="*/ 366 w 367"/>
                <a:gd name="T11" fmla="*/ 426 h 583"/>
                <a:gd name="T12" fmla="*/ 183 w 367"/>
                <a:gd name="T13" fmla="*/ 582 h 583"/>
                <a:gd name="T14" fmla="*/ 0 w 367"/>
                <a:gd name="T15" fmla="*/ 426 h 5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7"/>
                <a:gd name="T25" fmla="*/ 0 h 583"/>
                <a:gd name="T26" fmla="*/ 367 w 367"/>
                <a:gd name="T27" fmla="*/ 583 h 5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7" h="583">
                  <a:moveTo>
                    <a:pt x="0" y="426"/>
                  </a:moveTo>
                  <a:lnTo>
                    <a:pt x="99" y="426"/>
                  </a:lnTo>
                  <a:lnTo>
                    <a:pt x="99" y="0"/>
                  </a:lnTo>
                  <a:lnTo>
                    <a:pt x="267" y="0"/>
                  </a:lnTo>
                  <a:lnTo>
                    <a:pt x="267" y="426"/>
                  </a:lnTo>
                  <a:lnTo>
                    <a:pt x="366" y="426"/>
                  </a:lnTo>
                  <a:lnTo>
                    <a:pt x="183" y="582"/>
                  </a:lnTo>
                  <a:lnTo>
                    <a:pt x="0" y="426"/>
                  </a:lnTo>
                </a:path>
              </a:pathLst>
            </a:custGeom>
            <a:solidFill>
              <a:schemeClr val="tx2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4056" y="2592"/>
              <a:ext cx="367" cy="583"/>
            </a:xfrm>
            <a:custGeom>
              <a:avLst/>
              <a:gdLst>
                <a:gd name="T0" fmla="*/ 0 w 367"/>
                <a:gd name="T1" fmla="*/ 156 h 583"/>
                <a:gd name="T2" fmla="*/ 99 w 367"/>
                <a:gd name="T3" fmla="*/ 156 h 583"/>
                <a:gd name="T4" fmla="*/ 99 w 367"/>
                <a:gd name="T5" fmla="*/ 582 h 583"/>
                <a:gd name="T6" fmla="*/ 267 w 367"/>
                <a:gd name="T7" fmla="*/ 582 h 583"/>
                <a:gd name="T8" fmla="*/ 267 w 367"/>
                <a:gd name="T9" fmla="*/ 156 h 583"/>
                <a:gd name="T10" fmla="*/ 366 w 367"/>
                <a:gd name="T11" fmla="*/ 156 h 583"/>
                <a:gd name="T12" fmla="*/ 183 w 367"/>
                <a:gd name="T13" fmla="*/ 0 h 583"/>
                <a:gd name="T14" fmla="*/ 0 w 367"/>
                <a:gd name="T15" fmla="*/ 156 h 5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7"/>
                <a:gd name="T25" fmla="*/ 0 h 583"/>
                <a:gd name="T26" fmla="*/ 367 w 367"/>
                <a:gd name="T27" fmla="*/ 583 h 5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7" h="583">
                  <a:moveTo>
                    <a:pt x="0" y="156"/>
                  </a:moveTo>
                  <a:lnTo>
                    <a:pt x="99" y="156"/>
                  </a:lnTo>
                  <a:lnTo>
                    <a:pt x="99" y="582"/>
                  </a:lnTo>
                  <a:lnTo>
                    <a:pt x="267" y="582"/>
                  </a:lnTo>
                  <a:lnTo>
                    <a:pt x="267" y="156"/>
                  </a:lnTo>
                  <a:lnTo>
                    <a:pt x="366" y="156"/>
                  </a:lnTo>
                  <a:lnTo>
                    <a:pt x="183" y="0"/>
                  </a:lnTo>
                  <a:lnTo>
                    <a:pt x="0" y="156"/>
                  </a:lnTo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284770" y="6136075"/>
            <a:ext cx="10507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002060"/>
                </a:solidFill>
              </a:rPr>
              <a:t>Veja no </a:t>
            </a:r>
            <a:r>
              <a:rPr lang="pt-BR" sz="3200" dirty="0" smtClean="0">
                <a:solidFill>
                  <a:srgbClr val="002060"/>
                </a:solidFill>
                <a:hlinkClick r:id="rId3"/>
              </a:rPr>
              <a:t>link</a:t>
            </a:r>
            <a:r>
              <a:rPr lang="pt-BR" sz="3200" dirty="0" smtClean="0">
                <a:solidFill>
                  <a:srgbClr val="002060"/>
                </a:solidFill>
              </a:rPr>
              <a:t> a influencia da condição de lubrificação!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135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8811" y="1332778"/>
            <a:ext cx="10507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</a:rPr>
              <a:t>GRAU DE PUREZA </a:t>
            </a:r>
            <a:r>
              <a:rPr lang="pt-BR" sz="3200" dirty="0" smtClean="0">
                <a:solidFill>
                  <a:srgbClr val="002060"/>
                </a:solidFill>
              </a:rPr>
              <a:t>(particulado sólido) do lubrificante:</a:t>
            </a:r>
            <a:endParaRPr lang="pt-BR" dirty="0"/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812687"/>
              </p:ext>
            </p:extLst>
          </p:nvPr>
        </p:nvGraphicFramePr>
        <p:xfrm>
          <a:off x="3127343" y="1976165"/>
          <a:ext cx="4590856" cy="27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176"/>
                <a:gridCol w="1588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bg1"/>
                          </a:solidFill>
                        </a:rPr>
                        <a:t>Rolamento</a:t>
                      </a:r>
                      <a:endParaRPr lang="pt-BR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D8B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bg1"/>
                          </a:solidFill>
                        </a:rPr>
                        <a:t>NAS</a:t>
                      </a:r>
                      <a:endParaRPr lang="pt-BR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D8B0F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chemeClr val="bg1"/>
                          </a:solidFill>
                        </a:rPr>
                        <a:t>Esferas</a:t>
                      </a:r>
                      <a:endParaRPr lang="pt-BR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2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pt-BR" sz="2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chemeClr val="bg1"/>
                          </a:solidFill>
                        </a:rPr>
                        <a:t>Rolos</a:t>
                      </a:r>
                      <a:endParaRPr lang="pt-BR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pt-BR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chemeClr val="bg1"/>
                          </a:solidFill>
                        </a:rPr>
                        <a:t>Radiais para redutores de engrenagens</a:t>
                      </a:r>
                      <a:endParaRPr lang="pt-BR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pt-BR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22" name="CaixaDeTexto 21"/>
          <p:cNvSpPr txBox="1"/>
          <p:nvPr/>
        </p:nvSpPr>
        <p:spPr>
          <a:xfrm>
            <a:off x="415637" y="4737337"/>
            <a:ext cx="10390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2060"/>
                </a:solidFill>
              </a:rPr>
              <a:t>Obs.: Os fabricantes de rolamentos fornecem uma metodologia para o cálculo de um índice, fator de contaminação, que corrigirá a vida útil estimada do rolamento em função do índice de contaminação do lubrificante. Clique no </a:t>
            </a:r>
            <a:r>
              <a:rPr lang="pt-BR" sz="2400" b="1" dirty="0" smtClean="0">
                <a:solidFill>
                  <a:srgbClr val="002060"/>
                </a:solidFill>
                <a:hlinkClick r:id="rId3"/>
              </a:rPr>
              <a:t>link.</a:t>
            </a:r>
            <a:r>
              <a:rPr lang="pt-BR" sz="2400" b="1" dirty="0" smtClean="0">
                <a:solidFill>
                  <a:srgbClr val="002060"/>
                </a:solidFill>
              </a:rPr>
              <a:t> A tabela acima é genérica: </a:t>
            </a:r>
            <a:r>
              <a:rPr lang="pt-BR" sz="2400" b="1" dirty="0" smtClean="0">
                <a:solidFill>
                  <a:srgbClr val="FF0000"/>
                </a:solidFill>
              </a:rPr>
              <a:t>SEMPRE</a:t>
            </a:r>
            <a:r>
              <a:rPr lang="pt-BR" sz="2400" b="1" dirty="0" smtClean="0">
                <a:solidFill>
                  <a:srgbClr val="002060"/>
                </a:solidFill>
              </a:rPr>
              <a:t> consulte o fabricante!</a:t>
            </a:r>
            <a:endParaRPr lang="pt-BR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2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8811" y="1332778"/>
            <a:ext cx="105079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3200" b="1" dirty="0" smtClean="0">
                <a:solidFill>
                  <a:srgbClr val="002060"/>
                </a:solidFill>
              </a:rPr>
              <a:t>Contaminação por ÁGUA</a:t>
            </a:r>
            <a:r>
              <a:rPr lang="pt-BR" sz="3200" dirty="0" smtClean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pt-BR" sz="2800" b="1" dirty="0">
                <a:solidFill>
                  <a:srgbClr val="002060"/>
                </a:solidFill>
              </a:rPr>
              <a:t>Não há nenhum contaminante mais </a:t>
            </a:r>
            <a:r>
              <a:rPr lang="pt-BR" sz="2800" b="1" dirty="0">
                <a:solidFill>
                  <a:srgbClr val="002060"/>
                </a:solidFill>
              </a:rPr>
              <a:t>complexo e </a:t>
            </a:r>
            <a:r>
              <a:rPr lang="pt-BR" sz="2800" b="1" dirty="0">
                <a:solidFill>
                  <a:srgbClr val="002060"/>
                </a:solidFill>
              </a:rPr>
              <a:t>intenso </a:t>
            </a:r>
            <a:r>
              <a:rPr lang="pt-BR" sz="2800" b="1" dirty="0">
                <a:solidFill>
                  <a:srgbClr val="002060"/>
                </a:solidFill>
              </a:rPr>
              <a:t>que </a:t>
            </a:r>
            <a:r>
              <a:rPr lang="pt-BR" sz="2800" b="1" dirty="0">
                <a:solidFill>
                  <a:srgbClr val="002060"/>
                </a:solidFill>
              </a:rPr>
              <a:t>a </a:t>
            </a:r>
            <a:r>
              <a:rPr lang="pt-BR" sz="2800" b="1" dirty="0">
                <a:solidFill>
                  <a:srgbClr val="002060"/>
                </a:solidFill>
              </a:rPr>
              <a:t>água. </a:t>
            </a:r>
            <a:r>
              <a:rPr lang="pt-BR" sz="2800" b="1" dirty="0">
                <a:solidFill>
                  <a:srgbClr val="002060"/>
                </a:solidFill>
              </a:rPr>
              <a:t>Problemas </a:t>
            </a:r>
            <a:r>
              <a:rPr lang="pt-BR" sz="2800" b="1" dirty="0">
                <a:solidFill>
                  <a:srgbClr val="002060"/>
                </a:solidFill>
              </a:rPr>
              <a:t>induzidos pela umidade </a:t>
            </a:r>
            <a:r>
              <a:rPr lang="pt-BR" sz="2800" b="1" dirty="0" smtClean="0">
                <a:solidFill>
                  <a:srgbClr val="002060"/>
                </a:solidFill>
              </a:rPr>
              <a:t>produzem </a:t>
            </a:r>
            <a:r>
              <a:rPr lang="pt-BR" sz="2800" b="1" dirty="0">
                <a:solidFill>
                  <a:srgbClr val="002060"/>
                </a:solidFill>
              </a:rPr>
              <a:t>danos tanto </a:t>
            </a:r>
            <a:r>
              <a:rPr lang="pt-BR" sz="2800" b="1" dirty="0">
                <a:solidFill>
                  <a:srgbClr val="002060"/>
                </a:solidFill>
              </a:rPr>
              <a:t>no </a:t>
            </a:r>
            <a:r>
              <a:rPr lang="pt-BR" sz="2800" b="1" dirty="0">
                <a:solidFill>
                  <a:srgbClr val="002060"/>
                </a:solidFill>
              </a:rPr>
              <a:t>óleo quanto na máquina </a:t>
            </a:r>
            <a:r>
              <a:rPr lang="pt-BR" sz="2800" b="1" dirty="0" smtClean="0">
                <a:solidFill>
                  <a:srgbClr val="002060"/>
                </a:solidFill>
              </a:rPr>
              <a:t>e </a:t>
            </a:r>
            <a:r>
              <a:rPr lang="pt-BR" sz="2800" b="1" dirty="0">
                <a:solidFill>
                  <a:srgbClr val="002060"/>
                </a:solidFill>
              </a:rPr>
              <a:t>certamente </a:t>
            </a:r>
            <a:r>
              <a:rPr lang="pt-BR" sz="2800" b="1" dirty="0" smtClean="0">
                <a:solidFill>
                  <a:srgbClr val="002060"/>
                </a:solidFill>
              </a:rPr>
              <a:t>causará a </a:t>
            </a:r>
            <a:r>
              <a:rPr lang="pt-BR" sz="2800" b="1" dirty="0">
                <a:solidFill>
                  <a:srgbClr val="002060"/>
                </a:solidFill>
              </a:rPr>
              <a:t>falha </a:t>
            </a:r>
            <a:r>
              <a:rPr lang="pt-BR" sz="2800" b="1" dirty="0" smtClean="0">
                <a:solidFill>
                  <a:srgbClr val="002060"/>
                </a:solidFill>
              </a:rPr>
              <a:t>do </a:t>
            </a:r>
            <a:r>
              <a:rPr lang="pt-BR" sz="2800" b="1" dirty="0">
                <a:solidFill>
                  <a:srgbClr val="002060"/>
                </a:solidFill>
              </a:rPr>
              <a:t>rolamento.  </a:t>
            </a:r>
            <a:br>
              <a:rPr lang="pt-BR" sz="2800" b="1" dirty="0">
                <a:solidFill>
                  <a:srgbClr val="002060"/>
                </a:solidFill>
              </a:rPr>
            </a:br>
            <a:r>
              <a:rPr lang="pt-BR" sz="2800" b="1" dirty="0">
                <a:solidFill>
                  <a:srgbClr val="002060"/>
                </a:solidFill>
              </a:rPr>
              <a:t>A </a:t>
            </a:r>
            <a:r>
              <a:rPr lang="pt-BR" sz="2800" b="1" dirty="0">
                <a:solidFill>
                  <a:srgbClr val="002060"/>
                </a:solidFill>
              </a:rPr>
              <a:t>água </a:t>
            </a:r>
            <a:r>
              <a:rPr lang="pt-BR" sz="2800" b="1" dirty="0" smtClean="0">
                <a:solidFill>
                  <a:srgbClr val="002060"/>
                </a:solidFill>
              </a:rPr>
              <a:t>provocará a oxidação </a:t>
            </a:r>
            <a:r>
              <a:rPr lang="pt-BR" sz="2800" b="1" dirty="0">
                <a:solidFill>
                  <a:srgbClr val="002060"/>
                </a:solidFill>
              </a:rPr>
              <a:t>prematura do </a:t>
            </a:r>
            <a:r>
              <a:rPr lang="pt-BR" sz="2800" b="1" dirty="0" smtClean="0">
                <a:solidFill>
                  <a:srgbClr val="002060"/>
                </a:solidFill>
              </a:rPr>
              <a:t>óleo. </a:t>
            </a:r>
            <a:r>
              <a:rPr lang="pt-BR" sz="2800" b="1" dirty="0">
                <a:solidFill>
                  <a:srgbClr val="002060"/>
                </a:solidFill>
              </a:rPr>
              <a:t>Quando os óxidos </a:t>
            </a:r>
            <a:r>
              <a:rPr lang="pt-BR" sz="2800" b="1" dirty="0" smtClean="0">
                <a:solidFill>
                  <a:srgbClr val="002060"/>
                </a:solidFill>
              </a:rPr>
              <a:t>reagem com água o ambiente torna-se </a:t>
            </a:r>
            <a:r>
              <a:rPr lang="pt-BR" sz="2800" b="1" dirty="0">
                <a:solidFill>
                  <a:srgbClr val="002060"/>
                </a:solidFill>
              </a:rPr>
              <a:t>fluido ácido-corrosivo</a:t>
            </a:r>
            <a:r>
              <a:rPr lang="pt-BR" sz="2800" b="1" dirty="0">
                <a:solidFill>
                  <a:srgbClr val="002060"/>
                </a:solidFill>
              </a:rPr>
              <a:t>.</a:t>
            </a:r>
            <a:r>
              <a:rPr lang="pt-BR" sz="2800" b="1" dirty="0">
                <a:solidFill>
                  <a:srgbClr val="002060"/>
                </a:solidFill>
              </a:rPr>
              <a:t/>
            </a:r>
            <a:br>
              <a:rPr lang="pt-BR" sz="2800" b="1" dirty="0">
                <a:solidFill>
                  <a:srgbClr val="002060"/>
                </a:solidFill>
              </a:rPr>
            </a:br>
            <a:r>
              <a:rPr lang="pt-BR" sz="2800" b="1" dirty="0">
                <a:solidFill>
                  <a:srgbClr val="002060"/>
                </a:solidFill>
              </a:rPr>
              <a:t>A</a:t>
            </a:r>
            <a:r>
              <a:rPr lang="pt-BR" sz="2800" b="1" dirty="0">
                <a:solidFill>
                  <a:srgbClr val="002060"/>
                </a:solidFill>
              </a:rPr>
              <a:t> </a:t>
            </a:r>
            <a:r>
              <a:rPr lang="pt-BR" sz="2800" b="1" dirty="0">
                <a:solidFill>
                  <a:srgbClr val="002060"/>
                </a:solidFill>
              </a:rPr>
              <a:t>oxidação </a:t>
            </a:r>
            <a:r>
              <a:rPr lang="pt-BR" sz="2800" b="1" dirty="0">
                <a:solidFill>
                  <a:srgbClr val="002060"/>
                </a:solidFill>
              </a:rPr>
              <a:t>formará insolúveis que aumentarão </a:t>
            </a:r>
            <a:r>
              <a:rPr lang="pt-BR" sz="2800" b="1" dirty="0">
                <a:solidFill>
                  <a:srgbClr val="002060"/>
                </a:solidFill>
              </a:rPr>
              <a:t>a viscosidade do óleo. </a:t>
            </a:r>
            <a:endParaRPr lang="pt-BR" sz="2800" b="1" dirty="0">
              <a:solidFill>
                <a:srgbClr val="002060"/>
              </a:solidFill>
            </a:endParaRPr>
          </a:p>
          <a:p>
            <a:pPr lvl="1"/>
            <a:r>
              <a:rPr lang="pt-BR" sz="2800" b="1" dirty="0">
                <a:solidFill>
                  <a:srgbClr val="002060"/>
                </a:solidFill>
              </a:rPr>
              <a:t>Estes processos </a:t>
            </a:r>
            <a:r>
              <a:rPr lang="pt-BR" sz="2800" b="1" dirty="0">
                <a:solidFill>
                  <a:srgbClr val="002060"/>
                </a:solidFill>
              </a:rPr>
              <a:t>podem impedir o fluxo de óleo e levar a danos no rolamento</a:t>
            </a:r>
            <a:r>
              <a:rPr lang="pt-BR" sz="2800" b="1" dirty="0" smtClean="0">
                <a:solidFill>
                  <a:srgbClr val="002060"/>
                </a:solidFill>
              </a:rPr>
              <a:t>.</a:t>
            </a:r>
            <a:endParaRPr lang="pt-B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3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8811" y="1332778"/>
            <a:ext cx="1050792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3200" b="1" dirty="0" smtClean="0">
                <a:solidFill>
                  <a:srgbClr val="002060"/>
                </a:solidFill>
              </a:rPr>
              <a:t>Contaminação por </a:t>
            </a:r>
            <a:r>
              <a:rPr lang="pt-BR" sz="3200" b="1" dirty="0" smtClean="0">
                <a:solidFill>
                  <a:srgbClr val="002060"/>
                </a:solidFill>
              </a:rPr>
              <a:t>ÁGUA (cont.)</a:t>
            </a:r>
            <a:r>
              <a:rPr lang="pt-BR" sz="3200" dirty="0" smtClean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pt-BR" sz="2800" b="1" dirty="0" smtClean="0">
                <a:solidFill>
                  <a:srgbClr val="002060"/>
                </a:solidFill>
              </a:rPr>
              <a:t>Abaixo os problemas mais comuns provocados pela água: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2060"/>
                </a:solidFill>
              </a:rPr>
              <a:t>Corrosão;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2060"/>
                </a:solidFill>
              </a:rPr>
              <a:t>Oxidação;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2060"/>
                </a:solidFill>
              </a:rPr>
              <a:t>Consumo prematuro de aditivos;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2060"/>
                </a:solidFill>
              </a:rPr>
              <a:t>Restrição ao fluxo;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2060"/>
                </a:solidFill>
              </a:rPr>
              <a:t>Contaminação microbiana.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1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715" y="2286000"/>
            <a:ext cx="7327146" cy="440425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68811" y="1153368"/>
            <a:ext cx="105079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2800" b="1" dirty="0" smtClean="0">
                <a:solidFill>
                  <a:srgbClr val="002060"/>
                </a:solidFill>
              </a:rPr>
              <a:t>O gráfico a seguir mostra o quanto a vida útil será afetada se o nível de água for superior a 100ppm e, em contrapartida, o ganho de que se obterá se o nível for inferior a 100ppm.</a:t>
            </a:r>
            <a:endParaRPr lang="pt-B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1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/>
          <p:cNvCxnSpPr/>
          <p:nvPr/>
        </p:nvCxnSpPr>
        <p:spPr>
          <a:xfrm>
            <a:off x="168811" y="0"/>
            <a:ext cx="0" cy="127416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415637" y="252362"/>
            <a:ext cx="659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ÚTIL DE ROLAMENTOS</a:t>
            </a:r>
            <a:endParaRPr lang="pt-BR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68811" y="2621950"/>
            <a:ext cx="105079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2800" b="1" dirty="0" smtClean="0">
                <a:solidFill>
                  <a:srgbClr val="002060"/>
                </a:solidFill>
              </a:rPr>
              <a:t>Obs.: Este trabalho não tem valor cientifico, baseia-se na nossa experiência de prestadores de serviços e de alerta a clientes usuários de equipamentos rotativos.</a:t>
            </a:r>
          </a:p>
          <a:p>
            <a:pPr lvl="1"/>
            <a:r>
              <a:rPr lang="pt-BR" sz="2800" b="1" dirty="0" smtClean="0">
                <a:solidFill>
                  <a:srgbClr val="002060"/>
                </a:solidFill>
              </a:rPr>
              <a:t>Os fabricantes dos equipamentos e rolamentos devem ser sempre consultados para que obtenha máximo desempenho e vida útil.</a:t>
            </a:r>
            <a:endParaRPr lang="pt-B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2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438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ＭＳ Ｐゴシック</vt:lpstr>
      <vt:lpstr>ＭＳ Ｐゴシック</vt:lpstr>
      <vt:lpstr>Arial</vt:lpstr>
      <vt:lpstr>Calibri</vt:lpstr>
      <vt:lpstr>Calibri Light</vt:lpstr>
      <vt:lpstr>Mobil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Casteleti</dc:creator>
  <cp:lastModifiedBy>Sergio</cp:lastModifiedBy>
  <cp:revision>17</cp:revision>
  <dcterms:created xsi:type="dcterms:W3CDTF">2016-05-18T16:57:23Z</dcterms:created>
  <dcterms:modified xsi:type="dcterms:W3CDTF">2019-04-15T13:36:16Z</dcterms:modified>
</cp:coreProperties>
</file>